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5" r:id="rId4"/>
    <p:sldId id="258" r:id="rId5"/>
    <p:sldId id="259" r:id="rId6"/>
    <p:sldId id="260" r:id="rId7"/>
    <p:sldId id="266" r:id="rId8"/>
    <p:sldId id="261" r:id="rId9"/>
    <p:sldId id="267" r:id="rId10"/>
    <p:sldId id="268" r:id="rId11"/>
    <p:sldId id="264" r:id="rId12"/>
  </p:sldIdLst>
  <p:sldSz cx="9144000" cy="6858000" type="screen4x3"/>
  <p:notesSz cx="6858000" cy="9144000"/>
  <p:defaultTex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3238" autoAdjust="0"/>
  </p:normalViewPr>
  <p:slideViewPr>
    <p:cSldViewPr>
      <p:cViewPr varScale="1">
        <p:scale>
          <a:sx n="68" d="100"/>
          <a:sy n="68" d="100"/>
        </p:scale>
        <p:origin x="-1410"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s-CL"/>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s-CL"/>
          </a:p>
        </p:txBody>
      </p:sp>
      <p:sp>
        <p:nvSpPr>
          <p:cNvPr id="4" name="Date Placeholder 3"/>
          <p:cNvSpPr>
            <a:spLocks noGrp="1"/>
          </p:cNvSpPr>
          <p:nvPr>
            <p:ph type="dt" sz="half" idx="10"/>
          </p:nvPr>
        </p:nvSpPr>
        <p:spPr/>
        <p:txBody>
          <a:bodyPr/>
          <a:lstStyle/>
          <a:p>
            <a:fld id="{7D2193B2-6AE6-443F-AC53-BA381B435CC0}" type="datetimeFigureOut">
              <a:rPr lang="es-CL" smtClean="0"/>
              <a:t>20-09-2017</a:t>
            </a:fld>
            <a:endParaRPr lang="es-CL"/>
          </a:p>
        </p:txBody>
      </p:sp>
      <p:sp>
        <p:nvSpPr>
          <p:cNvPr id="5" name="Footer Placeholder 4"/>
          <p:cNvSpPr>
            <a:spLocks noGrp="1"/>
          </p:cNvSpPr>
          <p:nvPr>
            <p:ph type="ftr" sz="quarter" idx="11"/>
          </p:nvPr>
        </p:nvSpPr>
        <p:spPr/>
        <p:txBody>
          <a:bodyPr/>
          <a:lstStyle/>
          <a:p>
            <a:endParaRPr lang="es-CL"/>
          </a:p>
        </p:txBody>
      </p:sp>
      <p:sp>
        <p:nvSpPr>
          <p:cNvPr id="6" name="Slide Number Placeholder 5"/>
          <p:cNvSpPr>
            <a:spLocks noGrp="1"/>
          </p:cNvSpPr>
          <p:nvPr>
            <p:ph type="sldNum" sz="quarter" idx="12"/>
          </p:nvPr>
        </p:nvSpPr>
        <p:spPr/>
        <p:txBody>
          <a:bodyPr/>
          <a:lstStyle/>
          <a:p>
            <a:fld id="{63828CD3-A6BD-4EE9-84F4-B05DBA3E335C}" type="slidenum">
              <a:rPr lang="es-CL" smtClean="0"/>
              <a:t>‹#›</a:t>
            </a:fld>
            <a:endParaRPr lang="es-CL"/>
          </a:p>
        </p:txBody>
      </p:sp>
    </p:spTree>
    <p:extLst>
      <p:ext uri="{BB962C8B-B14F-4D97-AF65-F5344CB8AC3E}">
        <p14:creationId xmlns:p14="http://schemas.microsoft.com/office/powerpoint/2010/main" val="17932874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s-CL"/>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CL"/>
          </a:p>
        </p:txBody>
      </p:sp>
      <p:sp>
        <p:nvSpPr>
          <p:cNvPr id="4" name="Date Placeholder 3"/>
          <p:cNvSpPr>
            <a:spLocks noGrp="1"/>
          </p:cNvSpPr>
          <p:nvPr>
            <p:ph type="dt" sz="half" idx="10"/>
          </p:nvPr>
        </p:nvSpPr>
        <p:spPr/>
        <p:txBody>
          <a:bodyPr/>
          <a:lstStyle/>
          <a:p>
            <a:fld id="{7D2193B2-6AE6-443F-AC53-BA381B435CC0}" type="datetimeFigureOut">
              <a:rPr lang="es-CL" smtClean="0"/>
              <a:t>20-09-2017</a:t>
            </a:fld>
            <a:endParaRPr lang="es-CL"/>
          </a:p>
        </p:txBody>
      </p:sp>
      <p:sp>
        <p:nvSpPr>
          <p:cNvPr id="5" name="Footer Placeholder 4"/>
          <p:cNvSpPr>
            <a:spLocks noGrp="1"/>
          </p:cNvSpPr>
          <p:nvPr>
            <p:ph type="ftr" sz="quarter" idx="11"/>
          </p:nvPr>
        </p:nvSpPr>
        <p:spPr/>
        <p:txBody>
          <a:bodyPr/>
          <a:lstStyle/>
          <a:p>
            <a:endParaRPr lang="es-CL"/>
          </a:p>
        </p:txBody>
      </p:sp>
      <p:sp>
        <p:nvSpPr>
          <p:cNvPr id="6" name="Slide Number Placeholder 5"/>
          <p:cNvSpPr>
            <a:spLocks noGrp="1"/>
          </p:cNvSpPr>
          <p:nvPr>
            <p:ph type="sldNum" sz="quarter" idx="12"/>
          </p:nvPr>
        </p:nvSpPr>
        <p:spPr/>
        <p:txBody>
          <a:bodyPr/>
          <a:lstStyle/>
          <a:p>
            <a:fld id="{63828CD3-A6BD-4EE9-84F4-B05DBA3E335C}" type="slidenum">
              <a:rPr lang="es-CL" smtClean="0"/>
              <a:t>‹#›</a:t>
            </a:fld>
            <a:endParaRPr lang="es-CL"/>
          </a:p>
        </p:txBody>
      </p:sp>
    </p:spTree>
    <p:extLst>
      <p:ext uri="{BB962C8B-B14F-4D97-AF65-F5344CB8AC3E}">
        <p14:creationId xmlns:p14="http://schemas.microsoft.com/office/powerpoint/2010/main" val="6576632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s-CL"/>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D2193B2-6AE6-443F-AC53-BA381B435CC0}" type="datetimeFigureOut">
              <a:rPr lang="es-CL" smtClean="0"/>
              <a:t>20-09-2017</a:t>
            </a:fld>
            <a:endParaRPr lang="es-CL"/>
          </a:p>
        </p:txBody>
      </p:sp>
      <p:sp>
        <p:nvSpPr>
          <p:cNvPr id="5" name="Footer Placeholder 4"/>
          <p:cNvSpPr>
            <a:spLocks noGrp="1"/>
          </p:cNvSpPr>
          <p:nvPr>
            <p:ph type="ftr" sz="quarter" idx="11"/>
          </p:nvPr>
        </p:nvSpPr>
        <p:spPr/>
        <p:txBody>
          <a:bodyPr/>
          <a:lstStyle/>
          <a:p>
            <a:endParaRPr lang="es-CL"/>
          </a:p>
        </p:txBody>
      </p:sp>
      <p:sp>
        <p:nvSpPr>
          <p:cNvPr id="6" name="Slide Number Placeholder 5"/>
          <p:cNvSpPr>
            <a:spLocks noGrp="1"/>
          </p:cNvSpPr>
          <p:nvPr>
            <p:ph type="sldNum" sz="quarter" idx="12"/>
          </p:nvPr>
        </p:nvSpPr>
        <p:spPr/>
        <p:txBody>
          <a:bodyPr/>
          <a:lstStyle/>
          <a:p>
            <a:fld id="{63828CD3-A6BD-4EE9-84F4-B05DBA3E335C}" type="slidenum">
              <a:rPr lang="es-CL" smtClean="0"/>
              <a:t>‹#›</a:t>
            </a:fld>
            <a:endParaRPr lang="es-CL"/>
          </a:p>
        </p:txBody>
      </p:sp>
    </p:spTree>
    <p:extLst>
      <p:ext uri="{BB962C8B-B14F-4D97-AF65-F5344CB8AC3E}">
        <p14:creationId xmlns:p14="http://schemas.microsoft.com/office/powerpoint/2010/main" val="30392728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s-CL"/>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CL"/>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CL"/>
          </a:p>
        </p:txBody>
      </p:sp>
      <p:sp>
        <p:nvSpPr>
          <p:cNvPr id="5" name="Date Placeholder 4"/>
          <p:cNvSpPr>
            <a:spLocks noGrp="1"/>
          </p:cNvSpPr>
          <p:nvPr>
            <p:ph type="dt" sz="half" idx="10"/>
          </p:nvPr>
        </p:nvSpPr>
        <p:spPr/>
        <p:txBody>
          <a:bodyPr/>
          <a:lstStyle/>
          <a:p>
            <a:fld id="{7D2193B2-6AE6-443F-AC53-BA381B435CC0}" type="datetimeFigureOut">
              <a:rPr lang="es-CL" smtClean="0"/>
              <a:t>20-09-2017</a:t>
            </a:fld>
            <a:endParaRPr lang="es-CL"/>
          </a:p>
        </p:txBody>
      </p:sp>
      <p:sp>
        <p:nvSpPr>
          <p:cNvPr id="6" name="Footer Placeholder 5"/>
          <p:cNvSpPr>
            <a:spLocks noGrp="1"/>
          </p:cNvSpPr>
          <p:nvPr>
            <p:ph type="ftr" sz="quarter" idx="11"/>
          </p:nvPr>
        </p:nvSpPr>
        <p:spPr/>
        <p:txBody>
          <a:bodyPr/>
          <a:lstStyle/>
          <a:p>
            <a:endParaRPr lang="es-CL"/>
          </a:p>
        </p:txBody>
      </p:sp>
      <p:sp>
        <p:nvSpPr>
          <p:cNvPr id="7" name="Slide Number Placeholder 6"/>
          <p:cNvSpPr>
            <a:spLocks noGrp="1"/>
          </p:cNvSpPr>
          <p:nvPr>
            <p:ph type="sldNum" sz="quarter" idx="12"/>
          </p:nvPr>
        </p:nvSpPr>
        <p:spPr/>
        <p:txBody>
          <a:bodyPr/>
          <a:lstStyle/>
          <a:p>
            <a:fld id="{63828CD3-A6BD-4EE9-84F4-B05DBA3E335C}" type="slidenum">
              <a:rPr lang="es-CL" smtClean="0"/>
              <a:t>‹#›</a:t>
            </a:fld>
            <a:endParaRPr lang="es-CL"/>
          </a:p>
        </p:txBody>
      </p:sp>
    </p:spTree>
    <p:extLst>
      <p:ext uri="{BB962C8B-B14F-4D97-AF65-F5344CB8AC3E}">
        <p14:creationId xmlns:p14="http://schemas.microsoft.com/office/powerpoint/2010/main" val="23285630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s-CL"/>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CL"/>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CL"/>
          </a:p>
        </p:txBody>
      </p:sp>
      <p:sp>
        <p:nvSpPr>
          <p:cNvPr id="7" name="Date Placeholder 6"/>
          <p:cNvSpPr>
            <a:spLocks noGrp="1"/>
          </p:cNvSpPr>
          <p:nvPr>
            <p:ph type="dt" sz="half" idx="10"/>
          </p:nvPr>
        </p:nvSpPr>
        <p:spPr/>
        <p:txBody>
          <a:bodyPr/>
          <a:lstStyle/>
          <a:p>
            <a:fld id="{7D2193B2-6AE6-443F-AC53-BA381B435CC0}" type="datetimeFigureOut">
              <a:rPr lang="es-CL" smtClean="0"/>
              <a:t>20-09-2017</a:t>
            </a:fld>
            <a:endParaRPr lang="es-CL"/>
          </a:p>
        </p:txBody>
      </p:sp>
      <p:sp>
        <p:nvSpPr>
          <p:cNvPr id="8" name="Footer Placeholder 7"/>
          <p:cNvSpPr>
            <a:spLocks noGrp="1"/>
          </p:cNvSpPr>
          <p:nvPr>
            <p:ph type="ftr" sz="quarter" idx="11"/>
          </p:nvPr>
        </p:nvSpPr>
        <p:spPr/>
        <p:txBody>
          <a:bodyPr/>
          <a:lstStyle/>
          <a:p>
            <a:endParaRPr lang="es-CL"/>
          </a:p>
        </p:txBody>
      </p:sp>
      <p:sp>
        <p:nvSpPr>
          <p:cNvPr id="9" name="Slide Number Placeholder 8"/>
          <p:cNvSpPr>
            <a:spLocks noGrp="1"/>
          </p:cNvSpPr>
          <p:nvPr>
            <p:ph type="sldNum" sz="quarter" idx="12"/>
          </p:nvPr>
        </p:nvSpPr>
        <p:spPr/>
        <p:txBody>
          <a:bodyPr/>
          <a:lstStyle/>
          <a:p>
            <a:fld id="{63828CD3-A6BD-4EE9-84F4-B05DBA3E335C}" type="slidenum">
              <a:rPr lang="es-CL" smtClean="0"/>
              <a:t>‹#›</a:t>
            </a:fld>
            <a:endParaRPr lang="es-CL"/>
          </a:p>
        </p:txBody>
      </p:sp>
    </p:spTree>
    <p:extLst>
      <p:ext uri="{BB962C8B-B14F-4D97-AF65-F5344CB8AC3E}">
        <p14:creationId xmlns:p14="http://schemas.microsoft.com/office/powerpoint/2010/main" val="8576720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s-CL"/>
          </a:p>
        </p:txBody>
      </p:sp>
      <p:sp>
        <p:nvSpPr>
          <p:cNvPr id="3" name="Date Placeholder 2"/>
          <p:cNvSpPr>
            <a:spLocks noGrp="1"/>
          </p:cNvSpPr>
          <p:nvPr>
            <p:ph type="dt" sz="half" idx="10"/>
          </p:nvPr>
        </p:nvSpPr>
        <p:spPr/>
        <p:txBody>
          <a:bodyPr/>
          <a:lstStyle/>
          <a:p>
            <a:fld id="{7D2193B2-6AE6-443F-AC53-BA381B435CC0}" type="datetimeFigureOut">
              <a:rPr lang="es-CL" smtClean="0"/>
              <a:t>20-09-2017</a:t>
            </a:fld>
            <a:endParaRPr lang="es-CL"/>
          </a:p>
        </p:txBody>
      </p:sp>
      <p:sp>
        <p:nvSpPr>
          <p:cNvPr id="4" name="Footer Placeholder 3"/>
          <p:cNvSpPr>
            <a:spLocks noGrp="1"/>
          </p:cNvSpPr>
          <p:nvPr>
            <p:ph type="ftr" sz="quarter" idx="11"/>
          </p:nvPr>
        </p:nvSpPr>
        <p:spPr/>
        <p:txBody>
          <a:bodyPr/>
          <a:lstStyle/>
          <a:p>
            <a:endParaRPr lang="es-CL"/>
          </a:p>
        </p:txBody>
      </p:sp>
      <p:sp>
        <p:nvSpPr>
          <p:cNvPr id="5" name="Slide Number Placeholder 4"/>
          <p:cNvSpPr>
            <a:spLocks noGrp="1"/>
          </p:cNvSpPr>
          <p:nvPr>
            <p:ph type="sldNum" sz="quarter" idx="12"/>
          </p:nvPr>
        </p:nvSpPr>
        <p:spPr/>
        <p:txBody>
          <a:bodyPr/>
          <a:lstStyle/>
          <a:p>
            <a:fld id="{63828CD3-A6BD-4EE9-84F4-B05DBA3E335C}" type="slidenum">
              <a:rPr lang="es-CL" smtClean="0"/>
              <a:t>‹#›</a:t>
            </a:fld>
            <a:endParaRPr lang="es-CL"/>
          </a:p>
        </p:txBody>
      </p:sp>
    </p:spTree>
    <p:extLst>
      <p:ext uri="{BB962C8B-B14F-4D97-AF65-F5344CB8AC3E}">
        <p14:creationId xmlns:p14="http://schemas.microsoft.com/office/powerpoint/2010/main" val="5901445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2193B2-6AE6-443F-AC53-BA381B435CC0}" type="datetimeFigureOut">
              <a:rPr lang="es-CL" smtClean="0"/>
              <a:t>20-09-2017</a:t>
            </a:fld>
            <a:endParaRPr lang="es-CL"/>
          </a:p>
        </p:txBody>
      </p:sp>
      <p:sp>
        <p:nvSpPr>
          <p:cNvPr id="3" name="Footer Placeholder 2"/>
          <p:cNvSpPr>
            <a:spLocks noGrp="1"/>
          </p:cNvSpPr>
          <p:nvPr>
            <p:ph type="ftr" sz="quarter" idx="11"/>
          </p:nvPr>
        </p:nvSpPr>
        <p:spPr/>
        <p:txBody>
          <a:bodyPr/>
          <a:lstStyle/>
          <a:p>
            <a:endParaRPr lang="es-CL"/>
          </a:p>
        </p:txBody>
      </p:sp>
      <p:sp>
        <p:nvSpPr>
          <p:cNvPr id="4" name="Slide Number Placeholder 3"/>
          <p:cNvSpPr>
            <a:spLocks noGrp="1"/>
          </p:cNvSpPr>
          <p:nvPr>
            <p:ph type="sldNum" sz="quarter" idx="12"/>
          </p:nvPr>
        </p:nvSpPr>
        <p:spPr/>
        <p:txBody>
          <a:bodyPr/>
          <a:lstStyle/>
          <a:p>
            <a:fld id="{63828CD3-A6BD-4EE9-84F4-B05DBA3E335C}" type="slidenum">
              <a:rPr lang="es-CL" smtClean="0"/>
              <a:t>‹#›</a:t>
            </a:fld>
            <a:endParaRPr lang="es-CL"/>
          </a:p>
        </p:txBody>
      </p:sp>
    </p:spTree>
    <p:extLst>
      <p:ext uri="{BB962C8B-B14F-4D97-AF65-F5344CB8AC3E}">
        <p14:creationId xmlns:p14="http://schemas.microsoft.com/office/powerpoint/2010/main" val="19366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s-CL"/>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CL"/>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D2193B2-6AE6-443F-AC53-BA381B435CC0}" type="datetimeFigureOut">
              <a:rPr lang="es-CL" smtClean="0"/>
              <a:t>20-09-2017</a:t>
            </a:fld>
            <a:endParaRPr lang="es-CL"/>
          </a:p>
        </p:txBody>
      </p:sp>
      <p:sp>
        <p:nvSpPr>
          <p:cNvPr id="6" name="Footer Placeholder 5"/>
          <p:cNvSpPr>
            <a:spLocks noGrp="1"/>
          </p:cNvSpPr>
          <p:nvPr>
            <p:ph type="ftr" sz="quarter" idx="11"/>
          </p:nvPr>
        </p:nvSpPr>
        <p:spPr/>
        <p:txBody>
          <a:bodyPr/>
          <a:lstStyle/>
          <a:p>
            <a:endParaRPr lang="es-CL"/>
          </a:p>
        </p:txBody>
      </p:sp>
      <p:sp>
        <p:nvSpPr>
          <p:cNvPr id="7" name="Slide Number Placeholder 6"/>
          <p:cNvSpPr>
            <a:spLocks noGrp="1"/>
          </p:cNvSpPr>
          <p:nvPr>
            <p:ph type="sldNum" sz="quarter" idx="12"/>
          </p:nvPr>
        </p:nvSpPr>
        <p:spPr/>
        <p:txBody>
          <a:bodyPr/>
          <a:lstStyle/>
          <a:p>
            <a:fld id="{63828CD3-A6BD-4EE9-84F4-B05DBA3E335C}" type="slidenum">
              <a:rPr lang="es-CL" smtClean="0"/>
              <a:t>‹#›</a:t>
            </a:fld>
            <a:endParaRPr lang="es-CL"/>
          </a:p>
        </p:txBody>
      </p:sp>
    </p:spTree>
    <p:extLst>
      <p:ext uri="{BB962C8B-B14F-4D97-AF65-F5344CB8AC3E}">
        <p14:creationId xmlns:p14="http://schemas.microsoft.com/office/powerpoint/2010/main" val="15811746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s-CL"/>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L"/>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D2193B2-6AE6-443F-AC53-BA381B435CC0}" type="datetimeFigureOut">
              <a:rPr lang="es-CL" smtClean="0"/>
              <a:t>20-09-2017</a:t>
            </a:fld>
            <a:endParaRPr lang="es-CL"/>
          </a:p>
        </p:txBody>
      </p:sp>
      <p:sp>
        <p:nvSpPr>
          <p:cNvPr id="6" name="Footer Placeholder 5"/>
          <p:cNvSpPr>
            <a:spLocks noGrp="1"/>
          </p:cNvSpPr>
          <p:nvPr>
            <p:ph type="ftr" sz="quarter" idx="11"/>
          </p:nvPr>
        </p:nvSpPr>
        <p:spPr/>
        <p:txBody>
          <a:bodyPr/>
          <a:lstStyle/>
          <a:p>
            <a:endParaRPr lang="es-CL"/>
          </a:p>
        </p:txBody>
      </p:sp>
      <p:sp>
        <p:nvSpPr>
          <p:cNvPr id="7" name="Slide Number Placeholder 6"/>
          <p:cNvSpPr>
            <a:spLocks noGrp="1"/>
          </p:cNvSpPr>
          <p:nvPr>
            <p:ph type="sldNum" sz="quarter" idx="12"/>
          </p:nvPr>
        </p:nvSpPr>
        <p:spPr/>
        <p:txBody>
          <a:bodyPr/>
          <a:lstStyle/>
          <a:p>
            <a:fld id="{63828CD3-A6BD-4EE9-84F4-B05DBA3E335C}" type="slidenum">
              <a:rPr lang="es-CL" smtClean="0"/>
              <a:t>‹#›</a:t>
            </a:fld>
            <a:endParaRPr lang="es-CL"/>
          </a:p>
        </p:txBody>
      </p:sp>
    </p:spTree>
    <p:extLst>
      <p:ext uri="{BB962C8B-B14F-4D97-AF65-F5344CB8AC3E}">
        <p14:creationId xmlns:p14="http://schemas.microsoft.com/office/powerpoint/2010/main" val="21277262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s-CL"/>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CL"/>
          </a:p>
        </p:txBody>
      </p:sp>
      <p:sp>
        <p:nvSpPr>
          <p:cNvPr id="4" name="Date Placeholder 3"/>
          <p:cNvSpPr>
            <a:spLocks noGrp="1"/>
          </p:cNvSpPr>
          <p:nvPr>
            <p:ph type="dt" sz="half" idx="10"/>
          </p:nvPr>
        </p:nvSpPr>
        <p:spPr/>
        <p:txBody>
          <a:bodyPr/>
          <a:lstStyle/>
          <a:p>
            <a:fld id="{7D2193B2-6AE6-443F-AC53-BA381B435CC0}" type="datetimeFigureOut">
              <a:rPr lang="es-CL" smtClean="0"/>
              <a:t>20-09-2017</a:t>
            </a:fld>
            <a:endParaRPr lang="es-CL"/>
          </a:p>
        </p:txBody>
      </p:sp>
      <p:sp>
        <p:nvSpPr>
          <p:cNvPr id="5" name="Footer Placeholder 4"/>
          <p:cNvSpPr>
            <a:spLocks noGrp="1"/>
          </p:cNvSpPr>
          <p:nvPr>
            <p:ph type="ftr" sz="quarter" idx="11"/>
          </p:nvPr>
        </p:nvSpPr>
        <p:spPr/>
        <p:txBody>
          <a:bodyPr/>
          <a:lstStyle/>
          <a:p>
            <a:endParaRPr lang="es-CL"/>
          </a:p>
        </p:txBody>
      </p:sp>
      <p:sp>
        <p:nvSpPr>
          <p:cNvPr id="6" name="Slide Number Placeholder 5"/>
          <p:cNvSpPr>
            <a:spLocks noGrp="1"/>
          </p:cNvSpPr>
          <p:nvPr>
            <p:ph type="sldNum" sz="quarter" idx="12"/>
          </p:nvPr>
        </p:nvSpPr>
        <p:spPr/>
        <p:txBody>
          <a:bodyPr/>
          <a:lstStyle/>
          <a:p>
            <a:fld id="{63828CD3-A6BD-4EE9-84F4-B05DBA3E335C}" type="slidenum">
              <a:rPr lang="es-CL" smtClean="0"/>
              <a:t>‹#›</a:t>
            </a:fld>
            <a:endParaRPr lang="es-CL"/>
          </a:p>
        </p:txBody>
      </p:sp>
    </p:spTree>
    <p:extLst>
      <p:ext uri="{BB962C8B-B14F-4D97-AF65-F5344CB8AC3E}">
        <p14:creationId xmlns:p14="http://schemas.microsoft.com/office/powerpoint/2010/main" val="27561489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s-CL"/>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CL"/>
          </a:p>
        </p:txBody>
      </p:sp>
      <p:sp>
        <p:nvSpPr>
          <p:cNvPr id="4" name="Date Placeholder 3"/>
          <p:cNvSpPr>
            <a:spLocks noGrp="1"/>
          </p:cNvSpPr>
          <p:nvPr>
            <p:ph type="dt" sz="half" idx="10"/>
          </p:nvPr>
        </p:nvSpPr>
        <p:spPr/>
        <p:txBody>
          <a:bodyPr/>
          <a:lstStyle/>
          <a:p>
            <a:fld id="{7D2193B2-6AE6-443F-AC53-BA381B435CC0}" type="datetimeFigureOut">
              <a:rPr lang="es-CL" smtClean="0"/>
              <a:t>20-09-2017</a:t>
            </a:fld>
            <a:endParaRPr lang="es-CL"/>
          </a:p>
        </p:txBody>
      </p:sp>
      <p:sp>
        <p:nvSpPr>
          <p:cNvPr id="5" name="Footer Placeholder 4"/>
          <p:cNvSpPr>
            <a:spLocks noGrp="1"/>
          </p:cNvSpPr>
          <p:nvPr>
            <p:ph type="ftr" sz="quarter" idx="11"/>
          </p:nvPr>
        </p:nvSpPr>
        <p:spPr/>
        <p:txBody>
          <a:bodyPr/>
          <a:lstStyle/>
          <a:p>
            <a:endParaRPr lang="es-CL"/>
          </a:p>
        </p:txBody>
      </p:sp>
      <p:sp>
        <p:nvSpPr>
          <p:cNvPr id="6" name="Slide Number Placeholder 5"/>
          <p:cNvSpPr>
            <a:spLocks noGrp="1"/>
          </p:cNvSpPr>
          <p:nvPr>
            <p:ph type="sldNum" sz="quarter" idx="12"/>
          </p:nvPr>
        </p:nvSpPr>
        <p:spPr/>
        <p:txBody>
          <a:bodyPr/>
          <a:lstStyle/>
          <a:p>
            <a:fld id="{63828CD3-A6BD-4EE9-84F4-B05DBA3E335C}" type="slidenum">
              <a:rPr lang="es-CL" smtClean="0"/>
              <a:t>‹#›</a:t>
            </a:fld>
            <a:endParaRPr lang="es-CL"/>
          </a:p>
        </p:txBody>
      </p:sp>
    </p:spTree>
    <p:extLst>
      <p:ext uri="{BB962C8B-B14F-4D97-AF65-F5344CB8AC3E}">
        <p14:creationId xmlns:p14="http://schemas.microsoft.com/office/powerpoint/2010/main" val="42459000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s-CL"/>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CL"/>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2193B2-6AE6-443F-AC53-BA381B435CC0}" type="datetimeFigureOut">
              <a:rPr lang="es-CL" smtClean="0"/>
              <a:t>20-09-2017</a:t>
            </a:fld>
            <a:endParaRPr lang="es-CL"/>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L"/>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828CD3-A6BD-4EE9-84F4-B05DBA3E335C}" type="slidenum">
              <a:rPr lang="es-CL" smtClean="0"/>
              <a:t>‹#›</a:t>
            </a:fld>
            <a:endParaRPr lang="es-CL"/>
          </a:p>
        </p:txBody>
      </p:sp>
    </p:spTree>
    <p:extLst>
      <p:ext uri="{BB962C8B-B14F-4D97-AF65-F5344CB8AC3E}">
        <p14:creationId xmlns:p14="http://schemas.microsoft.com/office/powerpoint/2010/main" val="21241133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hyperlink" Target="https://es.wikipedia.org/wiki/Rascacielos"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www.thegherkinlondon.com/floor-plan-27/" TargetMode="External"/><Relationship Id="rId2" Type="http://schemas.openxmlformats.org/officeDocument/2006/relationships/hyperlink" Target="https://www.fosterandpartners.com/projects/30-st-mary-axe/"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saturation sat="33000"/>
                    </a14:imgEffect>
                  </a14:imgLayer>
                </a14:imgProps>
              </a:ext>
              <a:ext uri="{28A0092B-C50C-407E-A947-70E740481C1C}">
                <a14:useLocalDpi xmlns:a14="http://schemas.microsoft.com/office/drawing/2010/main" val="0"/>
              </a:ext>
            </a:extLst>
          </a:blip>
          <a:stretch>
            <a:fillRect/>
          </a:stretch>
        </p:blipFill>
        <p:spPr>
          <a:xfrm>
            <a:off x="-356" y="0"/>
            <a:ext cx="9144000" cy="6858000"/>
          </a:xfrm>
          <a:prstGeom prst="rect">
            <a:avLst/>
          </a:prstGeom>
        </p:spPr>
      </p:pic>
      <p:sp>
        <p:nvSpPr>
          <p:cNvPr id="2" name="Title 1"/>
          <p:cNvSpPr>
            <a:spLocks noGrp="1"/>
          </p:cNvSpPr>
          <p:nvPr>
            <p:ph type="ctrTitle"/>
          </p:nvPr>
        </p:nvSpPr>
        <p:spPr/>
        <p:txBody>
          <a:bodyPr>
            <a:normAutofit/>
          </a:bodyPr>
          <a:lstStyle/>
          <a:p>
            <a:r>
              <a:rPr lang="es-CL" b="1" dirty="0" smtClean="0"/>
              <a:t>REDUCCIÓN DE IMPACTOS </a:t>
            </a:r>
            <a:br>
              <a:rPr lang="es-CL" b="1" dirty="0" smtClean="0"/>
            </a:br>
            <a:r>
              <a:rPr lang="es-CL" sz="2000" b="1" dirty="0" smtClean="0"/>
              <a:t>EDIFICIO THE GHERKIN (30 ST MARY AXE)</a:t>
            </a:r>
            <a:br>
              <a:rPr lang="es-CL" sz="2000" b="1" dirty="0" smtClean="0"/>
            </a:br>
            <a:r>
              <a:rPr lang="es-CL" sz="2000" b="1" dirty="0" smtClean="0"/>
              <a:t>NORMAN FOSTER</a:t>
            </a:r>
            <a:endParaRPr lang="es-CL" b="1" dirty="0"/>
          </a:p>
        </p:txBody>
      </p:sp>
      <p:sp>
        <p:nvSpPr>
          <p:cNvPr id="6" name="Title 1"/>
          <p:cNvSpPr txBox="1">
            <a:spLocks/>
          </p:cNvSpPr>
          <p:nvPr/>
        </p:nvSpPr>
        <p:spPr>
          <a:xfrm>
            <a:off x="179512" y="5387975"/>
            <a:ext cx="8388424"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CL" sz="2000" b="1" dirty="0" smtClean="0"/>
              <a:t>MATIAS RODRIGUEZ</a:t>
            </a:r>
          </a:p>
          <a:p>
            <a:r>
              <a:rPr lang="es-CL" sz="2000" b="1" dirty="0" smtClean="0"/>
              <a:t>ACONDICIONAMIENTO AMBIENTAL</a:t>
            </a:r>
          </a:p>
          <a:p>
            <a:r>
              <a:rPr lang="es-CL" sz="2000" b="1" dirty="0" smtClean="0"/>
              <a:t>ROSA CHANDIA JAURE</a:t>
            </a:r>
            <a:endParaRPr lang="es-CL" sz="2000" b="1" dirty="0"/>
          </a:p>
        </p:txBody>
      </p:sp>
    </p:spTree>
    <p:extLst>
      <p:ext uri="{BB962C8B-B14F-4D97-AF65-F5344CB8AC3E}">
        <p14:creationId xmlns:p14="http://schemas.microsoft.com/office/powerpoint/2010/main" val="30947555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05" y="0"/>
            <a:ext cx="8229600" cy="1143000"/>
          </a:xfrm>
        </p:spPr>
        <p:txBody>
          <a:bodyPr/>
          <a:lstStyle/>
          <a:p>
            <a:r>
              <a:rPr lang="es-CL" dirty="0" smtClean="0"/>
              <a:t>30 </a:t>
            </a:r>
            <a:r>
              <a:rPr lang="es-CL" dirty="0" err="1" smtClean="0"/>
              <a:t>St</a:t>
            </a:r>
            <a:r>
              <a:rPr lang="es-CL" dirty="0" smtClean="0"/>
              <a:t> Mary </a:t>
            </a:r>
            <a:r>
              <a:rPr lang="es-CL" dirty="0" err="1" smtClean="0"/>
              <a:t>Axe</a:t>
            </a:r>
            <a:endParaRPr lang="es-CL" dirty="0"/>
          </a:p>
        </p:txBody>
      </p:sp>
      <p:sp>
        <p:nvSpPr>
          <p:cNvPr id="3" name="Content Placeholder 2"/>
          <p:cNvSpPr>
            <a:spLocks noGrp="1"/>
          </p:cNvSpPr>
          <p:nvPr>
            <p:ph idx="1"/>
          </p:nvPr>
        </p:nvSpPr>
        <p:spPr>
          <a:xfrm>
            <a:off x="0" y="1124744"/>
            <a:ext cx="8229600" cy="4525963"/>
          </a:xfrm>
        </p:spPr>
        <p:txBody>
          <a:bodyPr>
            <a:normAutofit/>
          </a:bodyPr>
          <a:lstStyle/>
          <a:p>
            <a:r>
              <a:rPr lang="es-CL" sz="1800" dirty="0"/>
              <a:t> </a:t>
            </a:r>
            <a:r>
              <a:rPr lang="es-CL" sz="1800" dirty="0" smtClean="0"/>
              <a:t>es </a:t>
            </a:r>
            <a:r>
              <a:rPr lang="es-CL" sz="1800" dirty="0"/>
              <a:t>un </a:t>
            </a:r>
            <a:r>
              <a:rPr lang="es-CL" sz="1800" dirty="0">
                <a:hlinkClick r:id="rId2" tooltip="Rascacielos"/>
              </a:rPr>
              <a:t>rascacielos</a:t>
            </a:r>
            <a:r>
              <a:rPr lang="es-CL" sz="1800" dirty="0"/>
              <a:t> </a:t>
            </a:r>
            <a:r>
              <a:rPr lang="es-CL" sz="1800" dirty="0" err="1"/>
              <a:t>neofuturista</a:t>
            </a:r>
            <a:r>
              <a:rPr lang="es-CL" sz="1800" dirty="0"/>
              <a:t> de uso </a:t>
            </a:r>
            <a:r>
              <a:rPr lang="es-CL" sz="1800" dirty="0" smtClean="0"/>
              <a:t>comercial. </a:t>
            </a:r>
          </a:p>
          <a:p>
            <a:r>
              <a:rPr lang="es-CL" sz="1800" dirty="0" smtClean="0"/>
              <a:t>Con </a:t>
            </a:r>
            <a:r>
              <a:rPr lang="es-CL" sz="1800" dirty="0"/>
              <a:t>180 metros de altura y 40 </a:t>
            </a:r>
            <a:r>
              <a:rPr lang="es-CL" sz="1800" dirty="0" smtClean="0"/>
              <a:t>plantas. </a:t>
            </a:r>
          </a:p>
          <a:p>
            <a:r>
              <a:rPr lang="es-CL" sz="1800" dirty="0" smtClean="0"/>
              <a:t>Construcción 2001-2003</a:t>
            </a:r>
          </a:p>
          <a:p>
            <a:r>
              <a:rPr lang="es-CL" sz="1800" dirty="0"/>
              <a:t>Se inauguró oficialmente el 25 de mayo de 2004</a:t>
            </a:r>
            <a:r>
              <a:rPr lang="es-CL" sz="1800" dirty="0" smtClean="0"/>
              <a:t>.</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780928"/>
            <a:ext cx="9148936" cy="4077072"/>
          </a:xfrm>
          <a:prstGeom prst="rect">
            <a:avLst/>
          </a:prstGeom>
        </p:spPr>
      </p:pic>
    </p:spTree>
    <p:extLst>
      <p:ext uri="{BB962C8B-B14F-4D97-AF65-F5344CB8AC3E}">
        <p14:creationId xmlns:p14="http://schemas.microsoft.com/office/powerpoint/2010/main" val="161782272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CL" dirty="0" smtClean="0"/>
              <a:t>NORMAN FOSTER</a:t>
            </a:r>
            <a:endParaRPr lang="es-CL" dirty="0"/>
          </a:p>
        </p:txBody>
      </p:sp>
      <p:pic>
        <p:nvPicPr>
          <p:cNvPr id="4" name="Content Placeholder 3"/>
          <p:cNvPicPr>
            <a:picLocks noGrp="1" noChangeAspect="1"/>
          </p:cNvPicPr>
          <p:nvPr>
            <p:ph idx="1"/>
          </p:nvPr>
        </p:nvPicPr>
        <p:blipFill rotWithShape="1">
          <a:blip r:embed="rId2">
            <a:extLst>
              <a:ext uri="{28A0092B-C50C-407E-A947-70E740481C1C}">
                <a14:useLocalDpi xmlns:a14="http://schemas.microsoft.com/office/drawing/2010/main" val="0"/>
              </a:ext>
            </a:extLst>
          </a:blip>
          <a:srcRect t="16606" r="40698"/>
          <a:stretch/>
        </p:blipFill>
        <p:spPr>
          <a:xfrm>
            <a:off x="395536" y="2369127"/>
            <a:ext cx="4259591" cy="3757036"/>
          </a:xfrm>
        </p:spPr>
      </p:pic>
      <p:sp>
        <p:nvSpPr>
          <p:cNvPr id="5" name="TextBox 4"/>
          <p:cNvSpPr txBox="1"/>
          <p:nvPr/>
        </p:nvSpPr>
        <p:spPr>
          <a:xfrm>
            <a:off x="5076056" y="2348880"/>
            <a:ext cx="3312368" cy="3416320"/>
          </a:xfrm>
          <a:prstGeom prst="rect">
            <a:avLst/>
          </a:prstGeom>
          <a:noFill/>
        </p:spPr>
        <p:txBody>
          <a:bodyPr wrap="square" rtlCol="0">
            <a:spAutoFit/>
          </a:bodyPr>
          <a:lstStyle/>
          <a:p>
            <a:r>
              <a:rPr lang="es-CL" dirty="0" smtClean="0"/>
              <a:t>ES UNO DE LOS ARQUITECTOS CONTEMPORANEOS CON MAYOR RENOMBRE Y RECONOCIMIENTO INTERNACIONAL.</a:t>
            </a:r>
          </a:p>
          <a:p>
            <a:endParaRPr lang="es-CL" dirty="0" smtClean="0"/>
          </a:p>
          <a:p>
            <a:r>
              <a:rPr lang="es-CL" dirty="0" smtClean="0"/>
              <a:t>SE LE CONSIDERA UNO DE LOS PRECURSORES Y DESARROLLADORES DEL TERMINO ARQUITECTURA SUSTENTABLE,DE EDIFICIOS AUTOSUFICIENTES EN MATERIA DE ILUMINACIÓN Y CALEFACCIÓN</a:t>
            </a:r>
            <a:endParaRPr lang="es-CL" dirty="0"/>
          </a:p>
        </p:txBody>
      </p:sp>
    </p:spTree>
    <p:extLst>
      <p:ext uri="{BB962C8B-B14F-4D97-AF65-F5344CB8AC3E}">
        <p14:creationId xmlns:p14="http://schemas.microsoft.com/office/powerpoint/2010/main" val="338985443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CL" dirty="0" smtClean="0"/>
              <a:t>FICHA TÉCNICA</a:t>
            </a:r>
            <a:endParaRPr lang="es-CL" dirty="0"/>
          </a:p>
        </p:txBody>
      </p:sp>
      <p:sp>
        <p:nvSpPr>
          <p:cNvPr id="3" name="Content Placeholder 2"/>
          <p:cNvSpPr>
            <a:spLocks noGrp="1"/>
          </p:cNvSpPr>
          <p:nvPr>
            <p:ph idx="1"/>
          </p:nvPr>
        </p:nvSpPr>
        <p:spPr/>
        <p:txBody>
          <a:bodyPr>
            <a:normAutofit fontScale="32500" lnSpcReduction="20000"/>
          </a:bodyPr>
          <a:lstStyle/>
          <a:p>
            <a:r>
              <a:rPr lang="es-CL" dirty="0" smtClean="0"/>
              <a:t>Nombre(s) anterior(es)	</a:t>
            </a:r>
            <a:r>
              <a:rPr lang="es-CL" dirty="0" err="1" smtClean="0"/>
              <a:t>Swiss</a:t>
            </a:r>
            <a:r>
              <a:rPr lang="es-CL" dirty="0" smtClean="0"/>
              <a:t> Re</a:t>
            </a:r>
          </a:p>
          <a:p>
            <a:r>
              <a:rPr lang="es-CL" dirty="0" smtClean="0"/>
              <a:t>Información general</a:t>
            </a:r>
          </a:p>
          <a:p>
            <a:r>
              <a:rPr lang="es-CL" dirty="0" smtClean="0"/>
              <a:t>Uso(s)	oficinas</a:t>
            </a:r>
          </a:p>
          <a:p>
            <a:r>
              <a:rPr lang="es-CL" dirty="0" smtClean="0"/>
              <a:t>Dirección	30 </a:t>
            </a:r>
            <a:r>
              <a:rPr lang="es-CL" dirty="0" err="1" smtClean="0"/>
              <a:t>St</a:t>
            </a:r>
            <a:r>
              <a:rPr lang="es-CL" dirty="0" smtClean="0"/>
              <a:t> Mary </a:t>
            </a:r>
            <a:r>
              <a:rPr lang="es-CL" dirty="0" err="1" smtClean="0"/>
              <a:t>Axe</a:t>
            </a:r>
            <a:endParaRPr lang="es-CL" dirty="0" smtClean="0"/>
          </a:p>
          <a:p>
            <a:r>
              <a:rPr lang="es-CL" dirty="0" smtClean="0"/>
              <a:t>Localización	Londres, Inglaterra,</a:t>
            </a:r>
          </a:p>
          <a:p>
            <a:r>
              <a:rPr lang="es-CL" dirty="0" smtClean="0"/>
              <a:t>Bandera de Reino Unido Reino Unido</a:t>
            </a:r>
          </a:p>
          <a:p>
            <a:r>
              <a:rPr lang="es-CL" dirty="0" smtClean="0"/>
              <a:t>Coordenadas	51°30′52″N 0°04′49″OCoordenadas: 51°30′52″N 0°04′49″O (mapa)</a:t>
            </a:r>
          </a:p>
          <a:p>
            <a:r>
              <a:rPr lang="es-CL" dirty="0" smtClean="0"/>
              <a:t>Arrendatario(s) actual(es)	</a:t>
            </a:r>
            <a:r>
              <a:rPr lang="es-CL" dirty="0" err="1" smtClean="0"/>
              <a:t>Swiss</a:t>
            </a:r>
            <a:r>
              <a:rPr lang="es-CL" dirty="0" smtClean="0"/>
              <a:t> Re</a:t>
            </a:r>
          </a:p>
          <a:p>
            <a:r>
              <a:rPr lang="es-CL" dirty="0" smtClean="0"/>
              <a:t>Inicio	2001</a:t>
            </a:r>
          </a:p>
          <a:p>
            <a:r>
              <a:rPr lang="es-CL" dirty="0" smtClean="0"/>
              <a:t>Finalización	2003</a:t>
            </a:r>
          </a:p>
          <a:p>
            <a:r>
              <a:rPr lang="es-CL" dirty="0" smtClean="0"/>
              <a:t>Coste	£ 138 M1​</a:t>
            </a:r>
          </a:p>
          <a:p>
            <a:r>
              <a:rPr lang="es-CL" dirty="0" smtClean="0"/>
              <a:t>Propietario	IVG </a:t>
            </a:r>
            <a:r>
              <a:rPr lang="es-CL" dirty="0" err="1" smtClean="0"/>
              <a:t>Immobilien</a:t>
            </a:r>
            <a:endParaRPr lang="es-CL" dirty="0" smtClean="0"/>
          </a:p>
          <a:p>
            <a:r>
              <a:rPr lang="es-CL" dirty="0" smtClean="0"/>
              <a:t>Altura	180 m</a:t>
            </a:r>
          </a:p>
          <a:p>
            <a:r>
              <a:rPr lang="es-CL" dirty="0" smtClean="0"/>
              <a:t>Detalles técnicos</a:t>
            </a:r>
          </a:p>
          <a:p>
            <a:r>
              <a:rPr lang="es-CL" dirty="0" smtClean="0"/>
              <a:t>Sistema estructural	Diagrid</a:t>
            </a:r>
          </a:p>
          <a:p>
            <a:r>
              <a:rPr lang="es-CL" dirty="0" smtClean="0"/>
              <a:t>Material	acero</a:t>
            </a:r>
          </a:p>
          <a:p>
            <a:r>
              <a:rPr lang="es-CL" dirty="0" smtClean="0"/>
              <a:t>Número de plantas	40</a:t>
            </a:r>
          </a:p>
          <a:p>
            <a:r>
              <a:rPr lang="es-CL" dirty="0" smtClean="0"/>
              <a:t>Superficie	47.950 m2</a:t>
            </a:r>
          </a:p>
          <a:p>
            <a:r>
              <a:rPr lang="es-CL" dirty="0" smtClean="0"/>
              <a:t>Número de ascensores	18</a:t>
            </a:r>
          </a:p>
          <a:p>
            <a:r>
              <a:rPr lang="es-CL" dirty="0" smtClean="0"/>
              <a:t>Diseño y construcción</a:t>
            </a:r>
          </a:p>
          <a:p>
            <a:r>
              <a:rPr lang="es-CL" dirty="0" smtClean="0"/>
              <a:t>Arquitecto(s)	Foster and </a:t>
            </a:r>
            <a:r>
              <a:rPr lang="es-CL" dirty="0" err="1" smtClean="0"/>
              <a:t>Partners</a:t>
            </a:r>
            <a:endParaRPr lang="es-CL" dirty="0" smtClean="0"/>
          </a:p>
          <a:p>
            <a:r>
              <a:rPr lang="es-CL" dirty="0" smtClean="0"/>
              <a:t>Ingeniero estructural	</a:t>
            </a:r>
            <a:r>
              <a:rPr lang="es-CL" dirty="0" err="1" smtClean="0"/>
              <a:t>Arup</a:t>
            </a:r>
            <a:endParaRPr lang="es-CL" dirty="0" smtClean="0"/>
          </a:p>
          <a:p>
            <a:r>
              <a:rPr lang="es-CL" dirty="0" smtClean="0"/>
              <a:t>Contratista	</a:t>
            </a:r>
            <a:r>
              <a:rPr lang="es-CL" dirty="0" err="1" smtClean="0"/>
              <a:t>Skanska</a:t>
            </a:r>
            <a:endParaRPr lang="es-CL" dirty="0" smtClean="0"/>
          </a:p>
          <a:p>
            <a:r>
              <a:rPr lang="es-CL" dirty="0" smtClean="0"/>
              <a:t>Premios	Premio Stirling (2004)</a:t>
            </a:r>
            <a:endParaRPr lang="es-CL" dirty="0"/>
          </a:p>
        </p:txBody>
      </p:sp>
      <p:sp>
        <p:nvSpPr>
          <p:cNvPr id="4" name="TextBox 3"/>
          <p:cNvSpPr txBox="1"/>
          <p:nvPr/>
        </p:nvSpPr>
        <p:spPr>
          <a:xfrm>
            <a:off x="611560" y="5661248"/>
            <a:ext cx="7776864" cy="369332"/>
          </a:xfrm>
          <a:prstGeom prst="rect">
            <a:avLst/>
          </a:prstGeom>
          <a:noFill/>
        </p:spPr>
        <p:txBody>
          <a:bodyPr wrap="square" rtlCol="0">
            <a:spAutoFit/>
          </a:bodyPr>
          <a:lstStyle/>
          <a:p>
            <a:r>
              <a:rPr lang="es-CL" dirty="0" err="1" smtClean="0"/>
              <a:t>FUENTE:www.thegherkinlondon.com</a:t>
            </a:r>
            <a:r>
              <a:rPr lang="es-CL" dirty="0" smtClean="0"/>
              <a:t>/</a:t>
            </a:r>
            <a:endParaRPr lang="es-CL" dirty="0"/>
          </a:p>
        </p:txBody>
      </p:sp>
    </p:spTree>
    <p:extLst>
      <p:ext uri="{BB962C8B-B14F-4D97-AF65-F5344CB8AC3E}">
        <p14:creationId xmlns:p14="http://schemas.microsoft.com/office/powerpoint/2010/main" val="13516259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s-CL" dirty="0" smtClean="0"/>
              <a:t>ESTRATEGIAS ACTIVAS</a:t>
            </a:r>
            <a:endParaRPr lang="es-CL" dirty="0"/>
          </a:p>
        </p:txBody>
      </p:sp>
      <p:sp>
        <p:nvSpPr>
          <p:cNvPr id="3" name="Content Placeholder 2"/>
          <p:cNvSpPr>
            <a:spLocks noGrp="1"/>
          </p:cNvSpPr>
          <p:nvPr>
            <p:ph idx="1"/>
          </p:nvPr>
        </p:nvSpPr>
        <p:spPr>
          <a:xfrm>
            <a:off x="457200" y="1052736"/>
            <a:ext cx="8229600" cy="4525963"/>
          </a:xfrm>
        </p:spPr>
        <p:txBody>
          <a:bodyPr>
            <a:normAutofit/>
          </a:bodyPr>
          <a:lstStyle/>
          <a:p>
            <a:r>
              <a:rPr lang="es-CL" sz="1800" dirty="0" smtClean="0"/>
              <a:t>El edificio utiliza los ahorros de energía que permiten utilizar la mitad de energía que una torre similar consumiría típicamente.</a:t>
            </a:r>
          </a:p>
          <a:p>
            <a:r>
              <a:rPr lang="es-CL" sz="1800" dirty="0" smtClean="0"/>
              <a:t> Los boquetes en cada piso crean seis ejes que sirven como sistema natural de ventilación para el edificio entero su estructura tipo Diagrid.</a:t>
            </a:r>
          </a:p>
          <a:p>
            <a:r>
              <a:rPr lang="es-CL" sz="1800" dirty="0" smtClean="0"/>
              <a:t>Los ejes crean un efecto gigante de vidrio aislante de doble efecto; la zona es canalizada a través de dos capas de vidrio y aísla el área de las oficinas en el interior. </a:t>
            </a:r>
          </a:p>
          <a:p>
            <a:r>
              <a:rPr lang="es-CL" sz="1800" dirty="0" smtClean="0"/>
              <a:t>FUENTE:PLATAFORMA ARQUITECTURA</a:t>
            </a:r>
            <a:endParaRPr lang="es-CL" sz="18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7188" y="3429000"/>
            <a:ext cx="4214812" cy="2800350"/>
          </a:xfrm>
          <a:prstGeom prst="rect">
            <a:avLst/>
          </a:prstGeom>
        </p:spPr>
      </p:pic>
      <p:sp>
        <p:nvSpPr>
          <p:cNvPr id="6" name="TextBox 5"/>
          <p:cNvSpPr txBox="1"/>
          <p:nvPr/>
        </p:nvSpPr>
        <p:spPr>
          <a:xfrm>
            <a:off x="683568" y="6381328"/>
            <a:ext cx="4464496" cy="369332"/>
          </a:xfrm>
          <a:prstGeom prst="rect">
            <a:avLst/>
          </a:prstGeom>
          <a:noFill/>
        </p:spPr>
        <p:txBody>
          <a:bodyPr wrap="square" rtlCol="0">
            <a:spAutoFit/>
          </a:bodyPr>
          <a:lstStyle/>
          <a:p>
            <a:r>
              <a:rPr lang="es-CL" dirty="0" err="1" smtClean="0"/>
              <a:t>FUENTE:urbansplatter</a:t>
            </a:r>
            <a:endParaRPr lang="es-CL"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33262" y="3268985"/>
            <a:ext cx="3947153" cy="2960365"/>
          </a:xfrm>
          <a:prstGeom prst="rect">
            <a:avLst/>
          </a:prstGeom>
        </p:spPr>
      </p:pic>
      <p:sp>
        <p:nvSpPr>
          <p:cNvPr id="8" name="TextBox 7"/>
          <p:cNvSpPr txBox="1"/>
          <p:nvPr/>
        </p:nvSpPr>
        <p:spPr>
          <a:xfrm>
            <a:off x="5148064" y="6377831"/>
            <a:ext cx="3832351" cy="369332"/>
          </a:xfrm>
          <a:prstGeom prst="rect">
            <a:avLst/>
          </a:prstGeom>
          <a:noFill/>
        </p:spPr>
        <p:txBody>
          <a:bodyPr wrap="square" rtlCol="0">
            <a:spAutoFit/>
          </a:bodyPr>
          <a:lstStyle/>
          <a:p>
            <a:r>
              <a:rPr lang="es-CL" dirty="0" smtClean="0"/>
              <a:t>SISTEMA DIAGRID</a:t>
            </a:r>
            <a:endParaRPr lang="es-CL" dirty="0"/>
          </a:p>
        </p:txBody>
      </p:sp>
    </p:spTree>
    <p:extLst>
      <p:ext uri="{BB962C8B-B14F-4D97-AF65-F5344CB8AC3E}">
        <p14:creationId xmlns:p14="http://schemas.microsoft.com/office/powerpoint/2010/main" val="99517486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1497"/>
            <a:ext cx="8229600" cy="1143000"/>
          </a:xfrm>
        </p:spPr>
        <p:txBody>
          <a:bodyPr/>
          <a:lstStyle/>
          <a:p>
            <a:r>
              <a:rPr lang="es-CL" dirty="0" smtClean="0"/>
              <a:t>ESTRATEGIAS PASIVAS</a:t>
            </a:r>
            <a:endParaRPr lang="es-CL" dirty="0"/>
          </a:p>
        </p:txBody>
      </p:sp>
      <p:sp>
        <p:nvSpPr>
          <p:cNvPr id="3" name="Content Placeholder 2"/>
          <p:cNvSpPr>
            <a:spLocks noGrp="1"/>
          </p:cNvSpPr>
          <p:nvPr>
            <p:ph idx="1"/>
          </p:nvPr>
        </p:nvSpPr>
        <p:spPr>
          <a:xfrm>
            <a:off x="467544" y="1412776"/>
            <a:ext cx="8229600" cy="4525963"/>
          </a:xfrm>
        </p:spPr>
        <p:txBody>
          <a:bodyPr>
            <a:normAutofit/>
          </a:bodyPr>
          <a:lstStyle/>
          <a:p>
            <a:r>
              <a:rPr lang="es-CL" sz="1800" dirty="0" smtClean="0"/>
              <a:t>Los ejes sacan del aire caliente del edificio durante el verano y calientan el edificio en el invierno usando la calefacción solar pasiva. Por otro lado también permiten que la luz solar pase a través del edificio, haciendo el ambiente de trabajo más agradable, y los costes de iluminación más bajos.</a:t>
            </a:r>
            <a:endParaRPr lang="es-CL" sz="18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5840" y="2852936"/>
            <a:ext cx="4126160" cy="3514725"/>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2852936"/>
            <a:ext cx="4320480" cy="3514726"/>
          </a:xfrm>
          <a:prstGeom prst="rect">
            <a:avLst/>
          </a:prstGeom>
        </p:spPr>
      </p:pic>
      <p:sp>
        <p:nvSpPr>
          <p:cNvPr id="7" name="TextBox 6"/>
          <p:cNvSpPr txBox="1"/>
          <p:nvPr/>
        </p:nvSpPr>
        <p:spPr>
          <a:xfrm>
            <a:off x="445840" y="6367662"/>
            <a:ext cx="4918248" cy="369332"/>
          </a:xfrm>
          <a:prstGeom prst="rect">
            <a:avLst/>
          </a:prstGeom>
          <a:noFill/>
        </p:spPr>
        <p:txBody>
          <a:bodyPr wrap="square" rtlCol="0">
            <a:spAutoFit/>
          </a:bodyPr>
          <a:lstStyle/>
          <a:p>
            <a:r>
              <a:rPr lang="es-CL" dirty="0" smtClean="0"/>
              <a:t>FUENTE:PLATAFORMAARQUITECTURA</a:t>
            </a:r>
            <a:endParaRPr lang="es-CL" dirty="0"/>
          </a:p>
        </p:txBody>
      </p:sp>
    </p:spTree>
    <p:extLst>
      <p:ext uri="{BB962C8B-B14F-4D97-AF65-F5344CB8AC3E}">
        <p14:creationId xmlns:p14="http://schemas.microsoft.com/office/powerpoint/2010/main" val="17515399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CL" dirty="0" smtClean="0"/>
              <a:t>SISTEMA DIAGRID</a:t>
            </a:r>
            <a:endParaRPr lang="es-CL" dirty="0"/>
          </a:p>
        </p:txBody>
      </p:sp>
      <p:sp>
        <p:nvSpPr>
          <p:cNvPr id="3" name="Content Placeholder 2"/>
          <p:cNvSpPr>
            <a:spLocks noGrp="1"/>
          </p:cNvSpPr>
          <p:nvPr>
            <p:ph idx="1"/>
          </p:nvPr>
        </p:nvSpPr>
        <p:spPr/>
        <p:txBody>
          <a:bodyPr>
            <a:normAutofit/>
          </a:bodyPr>
          <a:lstStyle/>
          <a:p>
            <a:r>
              <a:rPr lang="es-CL" sz="1800" dirty="0" smtClean="0"/>
              <a:t>ES UN TIPO DE DISEÑO USADO PARA GRANDES EDIFICACIONES CON ARMAZONES DE ACERO, EN BASE AL ENSAMBLE DE VIGAS,SOPORTES EN FORMA TRIANGULAR. UNA DE SUS VENTAJAS ES EL AHORRO DE ACERO EN VIGAS DE SOPORTE, PRESENTANDO UN MAYOR AHORRO MONETARIO,ENERGETICO Y DE TIEMPO. </a:t>
            </a:r>
          </a:p>
          <a:p>
            <a:r>
              <a:rPr lang="es-CL" sz="1800" dirty="0" smtClean="0"/>
              <a:t>Por ejemplo en la construcción de la Hearst Tower de Nueva York ha permitido según los informes un ahorro del 21% en acero.</a:t>
            </a:r>
            <a:endParaRPr lang="es-CL" sz="18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7250" y="3591017"/>
            <a:ext cx="3498726" cy="2624045"/>
          </a:xfrm>
          <a:prstGeom prst="rect">
            <a:avLst/>
          </a:prstGeom>
        </p:spPr>
      </p:pic>
      <p:sp>
        <p:nvSpPr>
          <p:cNvPr id="5" name="TextBox 4"/>
          <p:cNvSpPr txBox="1"/>
          <p:nvPr/>
        </p:nvSpPr>
        <p:spPr>
          <a:xfrm>
            <a:off x="857250" y="6453336"/>
            <a:ext cx="3930774" cy="369332"/>
          </a:xfrm>
          <a:prstGeom prst="rect">
            <a:avLst/>
          </a:prstGeom>
          <a:noFill/>
        </p:spPr>
        <p:txBody>
          <a:bodyPr wrap="square" rtlCol="0">
            <a:spAutoFit/>
          </a:bodyPr>
          <a:lstStyle/>
          <a:p>
            <a:r>
              <a:rPr lang="es-CL" dirty="0" err="1" smtClean="0"/>
              <a:t>FUENTE:skyscrapercity.com</a:t>
            </a:r>
            <a:endParaRPr lang="es-CL"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67944" y="3591017"/>
            <a:ext cx="5076056" cy="2624045"/>
          </a:xfrm>
          <a:prstGeom prst="rect">
            <a:avLst/>
          </a:prstGeom>
        </p:spPr>
      </p:pic>
    </p:spTree>
    <p:extLst>
      <p:ext uri="{BB962C8B-B14F-4D97-AF65-F5344CB8AC3E}">
        <p14:creationId xmlns:p14="http://schemas.microsoft.com/office/powerpoint/2010/main" val="337899395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CL" dirty="0" smtClean="0"/>
              <a:t>PLANOS</a:t>
            </a:r>
            <a:endParaRPr lang="es-CL"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9552" y="1600200"/>
            <a:ext cx="8208912" cy="4525963"/>
          </a:xfrm>
        </p:spPr>
      </p:pic>
      <p:sp>
        <p:nvSpPr>
          <p:cNvPr id="5" name="TextBox 4"/>
          <p:cNvSpPr txBox="1"/>
          <p:nvPr/>
        </p:nvSpPr>
        <p:spPr>
          <a:xfrm>
            <a:off x="467544" y="6525344"/>
            <a:ext cx="4752528" cy="369332"/>
          </a:xfrm>
          <a:prstGeom prst="rect">
            <a:avLst/>
          </a:prstGeom>
          <a:noFill/>
        </p:spPr>
        <p:txBody>
          <a:bodyPr wrap="square" rtlCol="0">
            <a:spAutoFit/>
          </a:bodyPr>
          <a:lstStyle/>
          <a:p>
            <a:r>
              <a:rPr lang="es-CL" dirty="0" smtClean="0"/>
              <a:t>FUENTE:THE GHERKIN.COM</a:t>
            </a:r>
            <a:endParaRPr lang="es-CL" dirty="0"/>
          </a:p>
        </p:txBody>
      </p:sp>
    </p:spTree>
    <p:extLst>
      <p:ext uri="{BB962C8B-B14F-4D97-AF65-F5344CB8AC3E}">
        <p14:creationId xmlns:p14="http://schemas.microsoft.com/office/powerpoint/2010/main" val="103073938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597352"/>
          </a:xfrm>
        </p:spPr>
      </p:pic>
      <p:sp>
        <p:nvSpPr>
          <p:cNvPr id="5" name="TextBox 4"/>
          <p:cNvSpPr txBox="1"/>
          <p:nvPr/>
        </p:nvSpPr>
        <p:spPr>
          <a:xfrm>
            <a:off x="198095" y="6504010"/>
            <a:ext cx="4824536" cy="369332"/>
          </a:xfrm>
          <a:prstGeom prst="rect">
            <a:avLst/>
          </a:prstGeom>
          <a:noFill/>
        </p:spPr>
        <p:txBody>
          <a:bodyPr wrap="square" rtlCol="0">
            <a:spAutoFit/>
          </a:bodyPr>
          <a:lstStyle/>
          <a:p>
            <a:r>
              <a:rPr lang="es-CL" dirty="0" smtClean="0"/>
              <a:t>FUENTE:THEGHERKIN.COM</a:t>
            </a:r>
            <a:endParaRPr lang="es-CL" dirty="0"/>
          </a:p>
        </p:txBody>
      </p:sp>
    </p:spTree>
    <p:extLst>
      <p:ext uri="{BB962C8B-B14F-4D97-AF65-F5344CB8AC3E}">
        <p14:creationId xmlns:p14="http://schemas.microsoft.com/office/powerpoint/2010/main" val="107320662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sharpenSoften amount="-74000"/>
                    </a14:imgEffect>
                    <a14:imgEffect>
                      <a14:brightnessContrast bright="47000" contrast="-52000"/>
                    </a14:imgEffect>
                  </a14:imgLayer>
                </a14:imgProps>
              </a:ex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s-CL" dirty="0" smtClean="0"/>
              <a:t>VENTAJAS</a:t>
            </a:r>
            <a:endParaRPr lang="es-CL" dirty="0"/>
          </a:p>
        </p:txBody>
      </p:sp>
      <p:sp>
        <p:nvSpPr>
          <p:cNvPr id="7" name="TextBox 6"/>
          <p:cNvSpPr txBox="1"/>
          <p:nvPr/>
        </p:nvSpPr>
        <p:spPr>
          <a:xfrm>
            <a:off x="12180" y="1934526"/>
            <a:ext cx="9217024" cy="3693319"/>
          </a:xfrm>
          <a:prstGeom prst="rect">
            <a:avLst/>
          </a:prstGeom>
          <a:noFill/>
        </p:spPr>
        <p:txBody>
          <a:bodyPr wrap="square" rtlCol="0">
            <a:spAutoFit/>
          </a:bodyPr>
          <a:lstStyle/>
          <a:p>
            <a:r>
              <a:rPr lang="es-CL" b="1" dirty="0" smtClean="0"/>
              <a:t>LAS VENTANAS SE ABREN AUTOMATICAMENTE, EN BASE A </a:t>
            </a:r>
            <a:r>
              <a:rPr lang="es-CL" b="1" dirty="0" smtClean="0"/>
              <a:t>VENTILACIÓN NATURAL LO QUE PERMITE AHORRAR UN 40% MÁS DE ENERGIA</a:t>
            </a:r>
          </a:p>
          <a:p>
            <a:r>
              <a:rPr lang="es-CL" b="1" dirty="0" smtClean="0"/>
              <a:t> </a:t>
            </a:r>
          </a:p>
          <a:p>
            <a:r>
              <a:rPr lang="es-CL" b="1" dirty="0" smtClean="0"/>
              <a:t>CALEFACCIÓN SOLAR PASIVA,</a:t>
            </a:r>
            <a:endParaRPr lang="es-CL" b="1" dirty="0"/>
          </a:p>
          <a:p>
            <a:r>
              <a:rPr lang="es-CL" b="1" dirty="0"/>
              <a:t>EL DISEÑO DE LA FACHADA REDUCE LA NECESIDAD DE CALOR O FRIO</a:t>
            </a:r>
            <a:r>
              <a:rPr lang="es-CL" b="1" dirty="0" smtClean="0"/>
              <a:t>.</a:t>
            </a:r>
          </a:p>
          <a:p>
            <a:endParaRPr lang="es-CL" b="1" dirty="0"/>
          </a:p>
          <a:p>
            <a:r>
              <a:rPr lang="es-CL" b="1" dirty="0" smtClean="0"/>
              <a:t>CONSTRUIDO CON ACERO RECICLADO</a:t>
            </a:r>
          </a:p>
          <a:p>
            <a:endParaRPr lang="es-CL" b="1" dirty="0"/>
          </a:p>
          <a:p>
            <a:r>
              <a:rPr lang="es-CL" b="1" dirty="0" smtClean="0"/>
              <a:t>ALTO AHORRO ENERGÉTICO, AHORRA MAS DE LA MITAD DE ENERGIA QUE UN EDIFIO DE SU MISMA ESPECIE EN REFRIGERACIÓN</a:t>
            </a:r>
          </a:p>
          <a:p>
            <a:endParaRPr lang="es-CL" dirty="0" smtClean="0"/>
          </a:p>
          <a:p>
            <a:endParaRPr lang="es-CL" dirty="0"/>
          </a:p>
          <a:p>
            <a:endParaRPr lang="es-CL" dirty="0"/>
          </a:p>
        </p:txBody>
      </p:sp>
    </p:spTree>
    <p:extLst>
      <p:ext uri="{BB962C8B-B14F-4D97-AF65-F5344CB8AC3E}">
        <p14:creationId xmlns:p14="http://schemas.microsoft.com/office/powerpoint/2010/main" val="275216918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s-CL"/>
          </a:p>
        </p:txBody>
      </p:sp>
      <p:sp>
        <p:nvSpPr>
          <p:cNvPr id="3" name="Content Placeholder 2"/>
          <p:cNvSpPr>
            <a:spLocks noGrp="1"/>
          </p:cNvSpPr>
          <p:nvPr>
            <p:ph idx="1"/>
          </p:nvPr>
        </p:nvSpPr>
        <p:spPr/>
        <p:txBody>
          <a:bodyPr/>
          <a:lstStyle/>
          <a:p>
            <a:r>
              <a:rPr lang="es-CL" dirty="0" smtClean="0">
                <a:hlinkClick r:id="rId2"/>
              </a:rPr>
              <a:t>https://www.fosterandpartners.com/projects/30-st-mary-axe/</a:t>
            </a:r>
            <a:endParaRPr lang="es-CL" dirty="0" smtClean="0"/>
          </a:p>
          <a:p>
            <a:r>
              <a:rPr lang="es-CL" dirty="0" smtClean="0">
                <a:hlinkClick r:id="rId3"/>
              </a:rPr>
              <a:t>http://www.thegherkinlondon.com/floor-plan-27/</a:t>
            </a:r>
            <a:endParaRPr lang="es-CL" dirty="0" smtClean="0"/>
          </a:p>
          <a:p>
            <a:endParaRPr lang="es-CL" dirty="0"/>
          </a:p>
        </p:txBody>
      </p:sp>
    </p:spTree>
    <p:extLst>
      <p:ext uri="{BB962C8B-B14F-4D97-AF65-F5344CB8AC3E}">
        <p14:creationId xmlns:p14="http://schemas.microsoft.com/office/powerpoint/2010/main" val="412085327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82</TotalTime>
  <Words>355</Words>
  <Application>Microsoft Office PowerPoint</Application>
  <PresentationFormat>On-screen Show (4:3)</PresentationFormat>
  <Paragraphs>68</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REDUCCIÓN DE IMPACTOS  EDIFICIO THE GHERKIN (30 ST MARY AXE) NORMAN FOSTER</vt:lpstr>
      <vt:lpstr>30 St Mary Axe</vt:lpstr>
      <vt:lpstr>NORMAN FOSTER</vt:lpstr>
      <vt:lpstr>FICHA TÉCNICA</vt:lpstr>
      <vt:lpstr>ESTRATEGIAS ACTIVAS</vt:lpstr>
      <vt:lpstr>ESTRATEGIAS PASIVAS</vt:lpstr>
      <vt:lpstr>SISTEMA DIAGRID</vt:lpstr>
      <vt:lpstr>PLANOS</vt:lpstr>
      <vt:lpstr>PowerPoint Presentation</vt:lpstr>
      <vt:lpstr>VENTAJAS</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 pibe chorro</dc:creator>
  <cp:lastModifiedBy>el pibe chorro</cp:lastModifiedBy>
  <cp:revision>13</cp:revision>
  <dcterms:created xsi:type="dcterms:W3CDTF">2017-09-20T21:20:09Z</dcterms:created>
  <dcterms:modified xsi:type="dcterms:W3CDTF">2017-09-20T22:51:01Z</dcterms:modified>
</cp:coreProperties>
</file>